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25" d="100"/>
          <a:sy n="125" d="100"/>
        </p:scale>
        <p:origin x="-127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66FE4-EA36-4558-96B4-D8C39088F786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1DB97-14A0-4009-BC98-3BC0F0FF39A0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66FE4-EA36-4558-96B4-D8C39088F786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1DB97-14A0-4009-BC98-3BC0F0FF39A0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66FE4-EA36-4558-96B4-D8C39088F786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1DB97-14A0-4009-BC98-3BC0F0FF39A0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66FE4-EA36-4558-96B4-D8C39088F786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1DB97-14A0-4009-BC98-3BC0F0FF39A0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66FE4-EA36-4558-96B4-D8C39088F786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1DB97-14A0-4009-BC98-3BC0F0FF39A0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66FE4-EA36-4558-96B4-D8C39088F786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1DB97-14A0-4009-BC98-3BC0F0FF39A0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66FE4-EA36-4558-96B4-D8C39088F786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1DB97-14A0-4009-BC98-3BC0F0FF39A0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66FE4-EA36-4558-96B4-D8C39088F786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1DB97-14A0-4009-BC98-3BC0F0FF39A0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66FE4-EA36-4558-96B4-D8C39088F786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1DB97-14A0-4009-BC98-3BC0F0FF39A0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66FE4-EA36-4558-96B4-D8C39088F786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1DB97-14A0-4009-BC98-3BC0F0FF39A0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66FE4-EA36-4558-96B4-D8C39088F786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1DB97-14A0-4009-BC98-3BC0F0FF39A0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66FE4-EA36-4558-96B4-D8C39088F786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91DB97-14A0-4009-BC98-3BC0F0FF39A0}" type="slidenum">
              <a:rPr lang="hr-HR" smtClean="0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 dirty="0"/>
          </a:p>
        </p:txBody>
      </p:sp>
      <p:pic>
        <p:nvPicPr>
          <p:cNvPr id="5" name="Picture 4" descr="Captur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85794"/>
            <a:ext cx="9144000" cy="507209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0" y="142852"/>
            <a:ext cx="91440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r-HR" sz="1600" dirty="0" smtClean="0"/>
              <a:t>Plan upravljanja pomorskim dobrom na području Općine Pirovac za razdoblje od 2024. – 2028. godine</a:t>
            </a:r>
            <a:br>
              <a:rPr lang="hr-HR" sz="1600" dirty="0" smtClean="0"/>
            </a:br>
            <a:r>
              <a:rPr lang="hr-HR" sz="1600" b="1" dirty="0" smtClean="0"/>
              <a:t>OBALNI POJAS LOLIĆ I CENTAR – </a:t>
            </a:r>
            <a:r>
              <a:rPr lang="hr-HR" sz="1600" dirty="0" smtClean="0"/>
              <a:t>Kartografski prikaz br. 1/3 </a:t>
            </a:r>
            <a:r>
              <a:rPr lang="hr-HR" dirty="0" smtClean="0"/>
              <a:t/>
            </a:r>
            <a:br>
              <a:rPr lang="hr-HR" dirty="0" smtClean="0"/>
            </a:br>
            <a:endParaRPr lang="hr-HR" dirty="0"/>
          </a:p>
        </p:txBody>
      </p:sp>
      <p:sp>
        <p:nvSpPr>
          <p:cNvPr id="6" name="TextBox 5"/>
          <p:cNvSpPr txBox="1"/>
          <p:nvPr/>
        </p:nvSpPr>
        <p:spPr>
          <a:xfrm>
            <a:off x="1000100" y="2643182"/>
            <a:ext cx="214314" cy="2154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hr-HR" sz="800" b="1" dirty="0" smtClean="0"/>
              <a:t>1</a:t>
            </a:r>
            <a:endParaRPr lang="hr-HR" sz="8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1357290" y="2357430"/>
            <a:ext cx="214314" cy="2143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hr-HR" sz="800" b="1" dirty="0" smtClean="0"/>
              <a:t>4</a:t>
            </a:r>
            <a:endParaRPr lang="hr-HR" sz="8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3857620" y="2214554"/>
            <a:ext cx="285752" cy="2154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hr-HR" sz="800" b="1" dirty="0" smtClean="0"/>
              <a:t>31</a:t>
            </a:r>
            <a:endParaRPr lang="hr-HR" sz="8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4786314" y="2928934"/>
            <a:ext cx="428628" cy="2154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hr-HR" sz="800" b="1" dirty="0" smtClean="0"/>
              <a:t>25-26</a:t>
            </a:r>
            <a:endParaRPr lang="hr-HR" sz="8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5429256" y="2928934"/>
            <a:ext cx="214314" cy="2154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hr-HR" sz="800" b="1" dirty="0" smtClean="0"/>
              <a:t>5</a:t>
            </a:r>
            <a:endParaRPr lang="hr-HR" sz="8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7715272" y="3929066"/>
            <a:ext cx="428628" cy="2154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hr-HR" sz="800" b="1" dirty="0" smtClean="0"/>
              <a:t>15-16</a:t>
            </a:r>
            <a:endParaRPr lang="hr-HR" sz="8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8143900" y="4643446"/>
            <a:ext cx="285752" cy="2154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hr-HR" sz="800" b="1" dirty="0" smtClean="0"/>
              <a:t>17</a:t>
            </a:r>
            <a:endParaRPr lang="hr-HR" sz="800" b="1" dirty="0"/>
          </a:p>
        </p:txBody>
      </p:sp>
      <p:sp>
        <p:nvSpPr>
          <p:cNvPr id="35" name="TextBox 34"/>
          <p:cNvSpPr txBox="1"/>
          <p:nvPr/>
        </p:nvSpPr>
        <p:spPr>
          <a:xfrm rot="21423304">
            <a:off x="8077713" y="5082942"/>
            <a:ext cx="428628" cy="2154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hr-HR" sz="800" b="1" dirty="0" smtClean="0"/>
              <a:t>17.a</a:t>
            </a:r>
            <a:endParaRPr lang="hr-HR" sz="800" b="1" dirty="0"/>
          </a:p>
        </p:txBody>
      </p:sp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285720" y="3000372"/>
          <a:ext cx="2857520" cy="1528711"/>
        </p:xfrm>
        <a:graphic>
          <a:graphicData uri="http://schemas.openxmlformats.org/drawingml/2006/table">
            <a:tbl>
              <a:tblPr/>
              <a:tblGrid>
                <a:gridCol w="825672"/>
                <a:gridCol w="231287"/>
                <a:gridCol w="915202"/>
                <a:gridCol w="228801"/>
                <a:gridCol w="656558"/>
              </a:tblGrid>
              <a:tr h="161254">
                <a:tc>
                  <a:txBody>
                    <a:bodyPr/>
                    <a:lstStyle/>
                    <a:p>
                      <a:pPr algn="l" fontAlgn="b"/>
                      <a:r>
                        <a:rPr lang="hr-HR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Broj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BE5F1"/>
                    </a:solidFill>
                  </a:tcPr>
                </a:tc>
              </a:tr>
              <a:tr h="143399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Sredstvo i mikrolokacija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Rok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sredstava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  <a:tr h="230610"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Plovila na motorni pogon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 ispred k.č. 13294/1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</a:tr>
              <a:tr h="143399"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Plovila pogonjena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hr-HR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4.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hr-HR" sz="8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rtl="0" fontAlgn="ctr"/>
                      <a:r>
                        <a:rPr lang="hr-HR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- </a:t>
                      </a:r>
                      <a:r>
                        <a:rPr lang="hr-H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ispred </a:t>
                      </a:r>
                      <a:r>
                        <a:rPr lang="hr-HR" sz="8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k.č</a:t>
                      </a:r>
                      <a:r>
                        <a:rPr lang="hr-H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. 13294/1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</a:tr>
              <a:tr h="143399"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ljudskom snagom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(gat - hotel Miran)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</a:tr>
              <a:tr h="143399"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(daska za jedrenje,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 ispred k.č. 13294/1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</a:tr>
              <a:tr h="230610"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sandolina, pedalina,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(gat - hotel Miran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</a:tr>
              <a:tr h="161254"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sup daska i </a:t>
                      </a:r>
                      <a:r>
                        <a:rPr lang="hr-HR" sz="8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sl</a:t>
                      </a:r>
                      <a:r>
                        <a:rPr lang="hr-H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.)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/>
        </p:nvGraphicFramePr>
        <p:xfrm>
          <a:off x="285721" y="4572008"/>
          <a:ext cx="2857519" cy="1071567"/>
        </p:xfrm>
        <a:graphic>
          <a:graphicData uri="http://schemas.openxmlformats.org/drawingml/2006/table">
            <a:tbl>
              <a:tblPr/>
              <a:tblGrid>
                <a:gridCol w="468633"/>
                <a:gridCol w="153101"/>
                <a:gridCol w="139795"/>
                <a:gridCol w="549356"/>
                <a:gridCol w="387910"/>
                <a:gridCol w="351475"/>
                <a:gridCol w="807249"/>
              </a:tblGrid>
              <a:tr h="153081">
                <a:tc gridSpan="2">
                  <a:txBody>
                    <a:bodyPr/>
                    <a:lstStyle/>
                    <a:p>
                      <a:pPr algn="l" fontAlgn="b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Broj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BE5F1"/>
                    </a:solidFill>
                  </a:tcPr>
                </a:tc>
              </a:tr>
              <a:tr h="153081"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Sredstvo i mikrolokacija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Rok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sredstava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  <a:tr h="153081"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Terase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rtl="0" fontAlgn="b"/>
                      <a:r>
                        <a:rPr lang="hr-H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14.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 fontAlgn="b"/>
                      <a:endParaRPr lang="hr-HR" sz="8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 na k.č. 579/1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5D9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hr-HR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50 m2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</a:tr>
              <a:tr h="153081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rtl="0" fontAlgn="b"/>
                      <a:r>
                        <a:rPr lang="hr-H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15.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 fontAlgn="b"/>
                      <a:endParaRPr lang="hr-HR" sz="8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>
                        <a:buClr>
                          <a:srgbClr val="000000"/>
                        </a:buClr>
                        <a:buSzPts val="800"/>
                        <a:buFont typeface="Arial"/>
                        <a:buChar char="-"/>
                      </a:pPr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ispred k.č. 572/20</a:t>
                      </a:r>
                      <a:endParaRPr lang="hr-H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D9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>
                        <a:buClr>
                          <a:srgbClr val="000000"/>
                        </a:buClr>
                        <a:buSzPts val="800"/>
                        <a:buFont typeface="Arial"/>
                        <a:buChar char="-"/>
                      </a:pPr>
                      <a:endParaRPr lang="hr-H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5m2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</a:tr>
              <a:tr h="153081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rtl="0" fontAlgn="b"/>
                      <a:r>
                        <a:rPr lang="hr-H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16.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 fontAlgn="b"/>
                      <a:endParaRPr lang="hr-HR" sz="8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 ispred k.č. 572/20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D9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hr-HR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5m2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</a:tr>
              <a:tr h="153081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rtl="0" fontAlgn="b"/>
                      <a:r>
                        <a:rPr lang="hr-H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17.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 fontAlgn="b"/>
                      <a:endParaRPr lang="hr-HR" sz="8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>
                        <a:buClr>
                          <a:srgbClr val="000000"/>
                        </a:buClr>
                        <a:buSzPts val="800"/>
                        <a:buFont typeface="Arial"/>
                        <a:buChar char="-"/>
                      </a:pPr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ispred k.č. 572/22</a:t>
                      </a:r>
                      <a:endParaRPr lang="hr-H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D9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>
                        <a:buClr>
                          <a:srgbClr val="000000"/>
                        </a:buClr>
                        <a:buSzPts val="800"/>
                        <a:buFont typeface="Arial"/>
                        <a:buChar char="-"/>
                      </a:pPr>
                      <a:endParaRPr lang="hr-H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10m2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</a:tr>
              <a:tr h="153081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rtl="0" fontAlgn="b"/>
                      <a:r>
                        <a:rPr lang="hr-H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17.a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rtl="0" fontAlgn="b"/>
                      <a:endParaRPr lang="hr-HR" sz="8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>
                        <a:buClr>
                          <a:srgbClr val="000000"/>
                        </a:buClr>
                        <a:buSzPts val="800"/>
                        <a:buFont typeface="Arial"/>
                        <a:buChar char="-"/>
                      </a:pPr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Ispred k.č 352/12 </a:t>
                      </a:r>
                      <a:endParaRPr lang="hr-H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>
                        <a:buClr>
                          <a:srgbClr val="000000"/>
                        </a:buClr>
                        <a:buSzPts val="800"/>
                        <a:buFont typeface="Arial"/>
                        <a:buChar char="-"/>
                      </a:pPr>
                      <a:endParaRPr lang="hr-HR" sz="8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50m2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/>
        </p:nvGraphicFramePr>
        <p:xfrm>
          <a:off x="3500430" y="3357562"/>
          <a:ext cx="3429024" cy="2131143"/>
        </p:xfrm>
        <a:graphic>
          <a:graphicData uri="http://schemas.openxmlformats.org/drawingml/2006/table">
            <a:tbl>
              <a:tblPr/>
              <a:tblGrid>
                <a:gridCol w="616686"/>
                <a:gridCol w="312008"/>
                <a:gridCol w="371549"/>
                <a:gridCol w="683557"/>
                <a:gridCol w="490378"/>
                <a:gridCol w="954846"/>
              </a:tblGrid>
              <a:tr h="234040">
                <a:tc>
                  <a:txBody>
                    <a:bodyPr/>
                    <a:lstStyle/>
                    <a:p>
                      <a:pPr algn="l" fontAlgn="b"/>
                      <a:r>
                        <a:rPr lang="hr-H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Broj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BE5F1"/>
                    </a:solidFill>
                  </a:tcPr>
                </a:tc>
              </a:tr>
              <a:tr h="194588"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Sredstvo i </a:t>
                      </a:r>
                      <a:r>
                        <a:rPr lang="hr-HR" sz="8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mikrolokacija</a:t>
                      </a:r>
                      <a:r>
                        <a:rPr lang="hr-H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Rok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sredstava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  <a:tr h="198938"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Plovila pogonjena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hr-HR" sz="8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hr-HR" sz="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 ispred </a:t>
                      </a:r>
                      <a:r>
                        <a:rPr lang="hr-HR" sz="8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k.č</a:t>
                      </a:r>
                      <a:r>
                        <a:rPr lang="hr-H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. 579/1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</a:tr>
              <a:tr h="198938"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ljudskom snagom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</a:tr>
              <a:tr h="198938"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(daska za jedrenje,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</a:tr>
              <a:tr h="229585"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hr-H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sandolina, </a:t>
                      </a:r>
                      <a:r>
                        <a:rPr lang="hr-HR" sz="8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pedalina</a:t>
                      </a:r>
                      <a:r>
                        <a:rPr lang="hr-H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sup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</a:tr>
              <a:tr h="0"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hr-H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daska i </a:t>
                      </a:r>
                      <a:r>
                        <a:rPr lang="hr-HR" sz="8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sl</a:t>
                      </a:r>
                      <a:r>
                        <a:rPr lang="hr-H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.)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</a:tr>
              <a:tr h="125640">
                <a:tc rowSpan="2" gridSpan="2"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Iz </a:t>
                      </a:r>
                      <a:r>
                        <a:rPr lang="hr-HR" sz="800" b="0" i="0" u="none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objekta</a:t>
                      </a:r>
                      <a:r>
                        <a:rPr lang="hr-H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algn="ctr" rtl="0" fontAlgn="ctr"/>
                      <a:endParaRPr lang="hr-HR" sz="8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 na k.č. 579/1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</a:tr>
              <a:tr h="163333">
                <a:tc gridSpan="2"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algn="ctr" rtl="0" fontAlgn="ctr"/>
                      <a:endParaRPr lang="hr-HR" sz="8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26.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 na k.č. 579/1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</a:tr>
              <a:tr h="294668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Njega i održavanje tijela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hr-HR" sz="8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hr-HR" sz="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 ispred </a:t>
                      </a:r>
                      <a:r>
                        <a:rPr lang="hr-HR" sz="8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k.č</a:t>
                      </a:r>
                      <a:r>
                        <a:rPr lang="hr-H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. 601/4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</a:tr>
              <a:tr h="125640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(masaža)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857752" y="2571744"/>
            <a:ext cx="285752" cy="2154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hr-HR" sz="800" b="1" dirty="0" smtClean="0"/>
              <a:t>14</a:t>
            </a:r>
            <a:endParaRPr lang="hr-HR" sz="8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407</TotalTime>
  <Words>210</Words>
  <Application>Microsoft Office PowerPoint</Application>
  <PresentationFormat>On-screen Show (4:3)</PresentationFormat>
  <Paragraphs>98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Slavica</dc:creator>
  <cp:lastModifiedBy>Slavica</cp:lastModifiedBy>
  <cp:revision>38</cp:revision>
  <dcterms:created xsi:type="dcterms:W3CDTF">2025-11-24T08:11:33Z</dcterms:created>
  <dcterms:modified xsi:type="dcterms:W3CDTF">2026-04-29T06:15:00Z</dcterms:modified>
</cp:coreProperties>
</file>